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4"/>
  </p:notes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8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8000"/>
    <a:srgbClr val="99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9" autoAdjust="0"/>
    <p:restoredTop sz="94660"/>
  </p:normalViewPr>
  <p:slideViewPr>
    <p:cSldViewPr>
      <p:cViewPr varScale="1">
        <p:scale>
          <a:sx n="113" d="100"/>
          <a:sy n="113" d="100"/>
        </p:scale>
        <p:origin x="133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0EA196-FB8E-4813-9BEE-209146CA314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C4BFE9BE-9962-4E63-A9B5-54588E935D7C}">
      <dgm:prSet phldrT="[Текст]" custT="1"/>
      <dgm:sp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ru-RU" sz="1600" dirty="0" smtClean="0"/>
            <a:t>Самовыражение</a:t>
          </a:r>
          <a:r>
            <a:rPr lang="ru-RU" sz="1700" dirty="0" smtClean="0"/>
            <a:t> </a:t>
          </a:r>
        </a:p>
      </dgm:t>
    </dgm:pt>
    <dgm:pt modelId="{99576762-DAD7-4811-AF79-AB5E23588E36}" type="parTrans" cxnId="{AC477C98-71C0-4F64-815F-768500C91F5C}">
      <dgm:prSet/>
      <dgm:spPr/>
      <dgm:t>
        <a:bodyPr/>
        <a:lstStyle/>
        <a:p>
          <a:endParaRPr lang="ru-RU"/>
        </a:p>
      </dgm:t>
    </dgm:pt>
    <dgm:pt modelId="{94AD93CE-2638-4353-8AD5-2C8501175741}" type="sibTrans" cxnId="{AC477C98-71C0-4F64-815F-768500C91F5C}">
      <dgm:prSet/>
      <dgm:spPr/>
      <dgm:t>
        <a:bodyPr/>
        <a:lstStyle/>
        <a:p>
          <a:endParaRPr lang="ru-RU"/>
        </a:p>
      </dgm:t>
    </dgm:pt>
    <dgm:pt modelId="{FE21B7F5-5191-4E18-A5DD-BDFA54AB58D4}">
      <dgm:prSet phldrT="[Текст]" custT="1"/>
      <dgm:spPr>
        <a:gradFill rotWithShape="0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r>
            <a:rPr lang="ru-RU" sz="2000" dirty="0" smtClean="0"/>
            <a:t>Самоутверждение</a:t>
          </a:r>
          <a:endParaRPr lang="ru-RU" sz="2000" dirty="0"/>
        </a:p>
      </dgm:t>
    </dgm:pt>
    <dgm:pt modelId="{1244CA45-7734-4303-BD9B-47741C044E1F}" type="parTrans" cxnId="{BB9BEA88-9236-482D-AEF0-CC2DEF2600A6}">
      <dgm:prSet/>
      <dgm:spPr/>
      <dgm:t>
        <a:bodyPr/>
        <a:lstStyle/>
        <a:p>
          <a:endParaRPr lang="ru-RU"/>
        </a:p>
      </dgm:t>
    </dgm:pt>
    <dgm:pt modelId="{C1473CA0-AC99-4934-AF46-8B8DD0C4BD35}" type="sibTrans" cxnId="{BB9BEA88-9236-482D-AEF0-CC2DEF2600A6}">
      <dgm:prSet/>
      <dgm:spPr/>
      <dgm:t>
        <a:bodyPr/>
        <a:lstStyle/>
        <a:p>
          <a:endParaRPr lang="ru-RU"/>
        </a:p>
      </dgm:t>
    </dgm:pt>
    <dgm:pt modelId="{34FCB292-ED25-4E03-8C91-35CE81041126}">
      <dgm:prSet phldrT="[Текст]" custT="1"/>
      <dgm:spPr>
        <a:gradFill rotWithShape="0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r>
            <a:rPr lang="ru-RU" sz="2800" dirty="0" smtClean="0"/>
            <a:t>Физиологические потребности</a:t>
          </a:r>
          <a:endParaRPr lang="ru-RU" sz="2800" dirty="0"/>
        </a:p>
      </dgm:t>
    </dgm:pt>
    <dgm:pt modelId="{15E6BAC6-C1F5-410F-809D-383FCCFC564A}" type="parTrans" cxnId="{3ABE1B2F-882B-4134-B475-05CF11F484A7}">
      <dgm:prSet/>
      <dgm:spPr/>
      <dgm:t>
        <a:bodyPr/>
        <a:lstStyle/>
        <a:p>
          <a:endParaRPr lang="ru-RU"/>
        </a:p>
      </dgm:t>
    </dgm:pt>
    <dgm:pt modelId="{8AA461DF-A24B-46BB-9646-0CA660CC856E}" type="sibTrans" cxnId="{3ABE1B2F-882B-4134-B475-05CF11F484A7}">
      <dgm:prSet/>
      <dgm:spPr/>
      <dgm:t>
        <a:bodyPr/>
        <a:lstStyle/>
        <a:p>
          <a:endParaRPr lang="ru-RU"/>
        </a:p>
      </dgm:t>
    </dgm:pt>
    <dgm:pt modelId="{2B13EAB3-8F06-4D3E-9432-625D9EBCBD53}">
      <dgm:prSet phldrT="[Текст]" custT="1"/>
      <dgm:spPr>
        <a:gradFill rotWithShape="0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r>
            <a:rPr lang="ru-RU" sz="2000" dirty="0" smtClean="0"/>
            <a:t>Социальные потребности</a:t>
          </a:r>
          <a:endParaRPr lang="ru-RU" sz="2000" dirty="0"/>
        </a:p>
      </dgm:t>
    </dgm:pt>
    <dgm:pt modelId="{2FC3C9FC-BAD8-4FC6-BF3D-6F76FEA383C1}" type="parTrans" cxnId="{BFEFDE92-B2F6-409D-AD64-2773F544B187}">
      <dgm:prSet/>
      <dgm:spPr/>
      <dgm:t>
        <a:bodyPr/>
        <a:lstStyle/>
        <a:p>
          <a:endParaRPr lang="ru-RU"/>
        </a:p>
      </dgm:t>
    </dgm:pt>
    <dgm:pt modelId="{9718C545-22B1-4D29-B7B3-3EBC66C91921}" type="sibTrans" cxnId="{BFEFDE92-B2F6-409D-AD64-2773F544B187}">
      <dgm:prSet/>
      <dgm:spPr/>
      <dgm:t>
        <a:bodyPr/>
        <a:lstStyle/>
        <a:p>
          <a:endParaRPr lang="ru-RU"/>
        </a:p>
      </dgm:t>
    </dgm:pt>
    <dgm:pt modelId="{BC0AA7DE-A311-4A6C-BD77-C43713B8FC75}">
      <dgm:prSet phldrT="[Текст]" custT="1"/>
      <dgm:spPr>
        <a:gradFill rotWithShape="0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r>
            <a:rPr lang="ru-RU" sz="2400" dirty="0" smtClean="0"/>
            <a:t>Потребности в безопасности</a:t>
          </a:r>
          <a:endParaRPr lang="ru-RU" sz="2400" dirty="0"/>
        </a:p>
      </dgm:t>
    </dgm:pt>
    <dgm:pt modelId="{524CD28D-FE72-42E7-B065-75182D488EDD}" type="parTrans" cxnId="{61AD05AB-7C7C-4F1A-8D69-099365B67373}">
      <dgm:prSet/>
      <dgm:spPr/>
      <dgm:t>
        <a:bodyPr/>
        <a:lstStyle/>
        <a:p>
          <a:endParaRPr lang="ru-RU"/>
        </a:p>
      </dgm:t>
    </dgm:pt>
    <dgm:pt modelId="{DD62A86B-D6B1-41C9-A62E-569A99562EE8}" type="sibTrans" cxnId="{61AD05AB-7C7C-4F1A-8D69-099365B67373}">
      <dgm:prSet/>
      <dgm:spPr/>
      <dgm:t>
        <a:bodyPr/>
        <a:lstStyle/>
        <a:p>
          <a:endParaRPr lang="ru-RU"/>
        </a:p>
      </dgm:t>
    </dgm:pt>
    <dgm:pt modelId="{B31647E0-CF20-4BBF-BB86-5955BF8F5F59}" type="pres">
      <dgm:prSet presAssocID="{8E0EA196-FB8E-4813-9BEE-209146CA3149}" presName="Name0" presStyleCnt="0">
        <dgm:presLayoutVars>
          <dgm:dir/>
          <dgm:animLvl val="lvl"/>
          <dgm:resizeHandles val="exact"/>
        </dgm:presLayoutVars>
      </dgm:prSet>
      <dgm:spPr/>
    </dgm:pt>
    <dgm:pt modelId="{7B673F71-9890-45C7-9E2A-C2E76D0B09C2}" type="pres">
      <dgm:prSet presAssocID="{C4BFE9BE-9962-4E63-A9B5-54588E935D7C}" presName="Name8" presStyleCnt="0"/>
      <dgm:spPr/>
    </dgm:pt>
    <dgm:pt modelId="{970EE8AD-91A5-4C64-9872-0BA387B672E1}" type="pres">
      <dgm:prSet presAssocID="{C4BFE9BE-9962-4E63-A9B5-54588E935D7C}" presName="level" presStyleLbl="node1" presStyleIdx="0" presStyleCnt="5" custLinFactNeighborX="38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E9DF4A-3795-4858-AEC6-F348680EF4E4}" type="pres">
      <dgm:prSet presAssocID="{C4BFE9BE-9962-4E63-A9B5-54588E935D7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5AF13A-73A0-4475-B313-44DB2593AA50}" type="pres">
      <dgm:prSet presAssocID="{FE21B7F5-5191-4E18-A5DD-BDFA54AB58D4}" presName="Name8" presStyleCnt="0"/>
      <dgm:spPr/>
    </dgm:pt>
    <dgm:pt modelId="{430770A1-6792-4CF9-8F26-9BC93AA3D37A}" type="pres">
      <dgm:prSet presAssocID="{FE21B7F5-5191-4E18-A5DD-BDFA54AB58D4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1A58CE-E945-4C80-B230-DD586256B146}" type="pres">
      <dgm:prSet presAssocID="{FE21B7F5-5191-4E18-A5DD-BDFA54AB58D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7067CF-D452-452F-B4C1-A96E8AE33512}" type="pres">
      <dgm:prSet presAssocID="{2B13EAB3-8F06-4D3E-9432-625D9EBCBD53}" presName="Name8" presStyleCnt="0"/>
      <dgm:spPr/>
    </dgm:pt>
    <dgm:pt modelId="{EF144F5B-75D2-4504-A132-3074AF35DF88}" type="pres">
      <dgm:prSet presAssocID="{2B13EAB3-8F06-4D3E-9432-625D9EBCBD53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2FF85-42D5-44D9-8AD5-75AB728921B1}" type="pres">
      <dgm:prSet presAssocID="{2B13EAB3-8F06-4D3E-9432-625D9EBCBD5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515384-05EA-47EE-801F-0D1958CC4C9B}" type="pres">
      <dgm:prSet presAssocID="{BC0AA7DE-A311-4A6C-BD77-C43713B8FC75}" presName="Name8" presStyleCnt="0"/>
      <dgm:spPr/>
    </dgm:pt>
    <dgm:pt modelId="{8BFF472D-AAD4-4938-A462-342343565F7B}" type="pres">
      <dgm:prSet presAssocID="{BC0AA7DE-A311-4A6C-BD77-C43713B8FC75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9D9394-6293-4548-8E12-7FCDEF89F5FD}" type="pres">
      <dgm:prSet presAssocID="{BC0AA7DE-A311-4A6C-BD77-C43713B8FC7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5BA257-4B1C-469B-AF10-F3C522FFEE85}" type="pres">
      <dgm:prSet presAssocID="{34FCB292-ED25-4E03-8C91-35CE81041126}" presName="Name8" presStyleCnt="0"/>
      <dgm:spPr/>
    </dgm:pt>
    <dgm:pt modelId="{3886128F-A94B-42CB-8088-2F53B2E1B10A}" type="pres">
      <dgm:prSet presAssocID="{34FCB292-ED25-4E03-8C91-35CE81041126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D3345F-DEED-45C7-8D80-211A47019485}" type="pres">
      <dgm:prSet presAssocID="{34FCB292-ED25-4E03-8C91-35CE8104112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334E57-471F-433E-8235-64BAEC55E4C8}" type="presOf" srcId="{C4BFE9BE-9962-4E63-A9B5-54588E935D7C}" destId="{970EE8AD-91A5-4C64-9872-0BA387B672E1}" srcOrd="0" destOrd="0" presId="urn:microsoft.com/office/officeart/2005/8/layout/pyramid1"/>
    <dgm:cxn modelId="{92DAF817-4AE5-444F-9833-CD64B415B60C}" type="presOf" srcId="{BC0AA7DE-A311-4A6C-BD77-C43713B8FC75}" destId="{289D9394-6293-4548-8E12-7FCDEF89F5FD}" srcOrd="1" destOrd="0" presId="urn:microsoft.com/office/officeart/2005/8/layout/pyramid1"/>
    <dgm:cxn modelId="{1EB62D28-79FB-48DE-82A0-6859342FB558}" type="presOf" srcId="{2B13EAB3-8F06-4D3E-9432-625D9EBCBD53}" destId="{EF144F5B-75D2-4504-A132-3074AF35DF88}" srcOrd="0" destOrd="0" presId="urn:microsoft.com/office/officeart/2005/8/layout/pyramid1"/>
    <dgm:cxn modelId="{6045B201-0599-47C4-85EC-4E5F0628691B}" type="presOf" srcId="{C4BFE9BE-9962-4E63-A9B5-54588E935D7C}" destId="{35E9DF4A-3795-4858-AEC6-F348680EF4E4}" srcOrd="1" destOrd="0" presId="urn:microsoft.com/office/officeart/2005/8/layout/pyramid1"/>
    <dgm:cxn modelId="{7560AB04-32C6-48CC-AC7F-3218FC06A7A4}" type="presOf" srcId="{FE21B7F5-5191-4E18-A5DD-BDFA54AB58D4}" destId="{3C1A58CE-E945-4C80-B230-DD586256B146}" srcOrd="1" destOrd="0" presId="urn:microsoft.com/office/officeart/2005/8/layout/pyramid1"/>
    <dgm:cxn modelId="{74F85A58-6FC0-4D53-86DC-C1E46E0009DB}" type="presOf" srcId="{FE21B7F5-5191-4E18-A5DD-BDFA54AB58D4}" destId="{430770A1-6792-4CF9-8F26-9BC93AA3D37A}" srcOrd="0" destOrd="0" presId="urn:microsoft.com/office/officeart/2005/8/layout/pyramid1"/>
    <dgm:cxn modelId="{AC477C98-71C0-4F64-815F-768500C91F5C}" srcId="{8E0EA196-FB8E-4813-9BEE-209146CA3149}" destId="{C4BFE9BE-9962-4E63-A9B5-54588E935D7C}" srcOrd="0" destOrd="0" parTransId="{99576762-DAD7-4811-AF79-AB5E23588E36}" sibTransId="{94AD93CE-2638-4353-8AD5-2C8501175741}"/>
    <dgm:cxn modelId="{0D5CD25C-BD0C-400C-91EE-FDA5D5766EBF}" type="presOf" srcId="{2B13EAB3-8F06-4D3E-9432-625D9EBCBD53}" destId="{2D22FF85-42D5-44D9-8AD5-75AB728921B1}" srcOrd="1" destOrd="0" presId="urn:microsoft.com/office/officeart/2005/8/layout/pyramid1"/>
    <dgm:cxn modelId="{44C29E6E-0ECD-4736-8828-6A01290CAA94}" type="presOf" srcId="{8E0EA196-FB8E-4813-9BEE-209146CA3149}" destId="{B31647E0-CF20-4BBF-BB86-5955BF8F5F59}" srcOrd="0" destOrd="0" presId="urn:microsoft.com/office/officeart/2005/8/layout/pyramid1"/>
    <dgm:cxn modelId="{7450208E-3CA4-479C-A0B9-362948362E93}" type="presOf" srcId="{34FCB292-ED25-4E03-8C91-35CE81041126}" destId="{AFD3345F-DEED-45C7-8D80-211A47019485}" srcOrd="1" destOrd="0" presId="urn:microsoft.com/office/officeart/2005/8/layout/pyramid1"/>
    <dgm:cxn modelId="{6F727B6A-7932-4A61-B8A2-5B754E8D96D3}" type="presOf" srcId="{34FCB292-ED25-4E03-8C91-35CE81041126}" destId="{3886128F-A94B-42CB-8088-2F53B2E1B10A}" srcOrd="0" destOrd="0" presId="urn:microsoft.com/office/officeart/2005/8/layout/pyramid1"/>
    <dgm:cxn modelId="{3ABE1B2F-882B-4134-B475-05CF11F484A7}" srcId="{8E0EA196-FB8E-4813-9BEE-209146CA3149}" destId="{34FCB292-ED25-4E03-8C91-35CE81041126}" srcOrd="4" destOrd="0" parTransId="{15E6BAC6-C1F5-410F-809D-383FCCFC564A}" sibTransId="{8AA461DF-A24B-46BB-9646-0CA660CC856E}"/>
    <dgm:cxn modelId="{BFEFDE92-B2F6-409D-AD64-2773F544B187}" srcId="{8E0EA196-FB8E-4813-9BEE-209146CA3149}" destId="{2B13EAB3-8F06-4D3E-9432-625D9EBCBD53}" srcOrd="2" destOrd="0" parTransId="{2FC3C9FC-BAD8-4FC6-BF3D-6F76FEA383C1}" sibTransId="{9718C545-22B1-4D29-B7B3-3EBC66C91921}"/>
    <dgm:cxn modelId="{61AD05AB-7C7C-4F1A-8D69-099365B67373}" srcId="{8E0EA196-FB8E-4813-9BEE-209146CA3149}" destId="{BC0AA7DE-A311-4A6C-BD77-C43713B8FC75}" srcOrd="3" destOrd="0" parTransId="{524CD28D-FE72-42E7-B065-75182D488EDD}" sibTransId="{DD62A86B-D6B1-41C9-A62E-569A99562EE8}"/>
    <dgm:cxn modelId="{EF693B64-6BE4-4413-8B88-5F20410C956B}" type="presOf" srcId="{BC0AA7DE-A311-4A6C-BD77-C43713B8FC75}" destId="{8BFF472D-AAD4-4938-A462-342343565F7B}" srcOrd="0" destOrd="0" presId="urn:microsoft.com/office/officeart/2005/8/layout/pyramid1"/>
    <dgm:cxn modelId="{BB9BEA88-9236-482D-AEF0-CC2DEF2600A6}" srcId="{8E0EA196-FB8E-4813-9BEE-209146CA3149}" destId="{FE21B7F5-5191-4E18-A5DD-BDFA54AB58D4}" srcOrd="1" destOrd="0" parTransId="{1244CA45-7734-4303-BD9B-47741C044E1F}" sibTransId="{C1473CA0-AC99-4934-AF46-8B8DD0C4BD35}"/>
    <dgm:cxn modelId="{0F96FB97-F82C-4A15-BEE7-B3B7EEEBD29C}" type="presParOf" srcId="{B31647E0-CF20-4BBF-BB86-5955BF8F5F59}" destId="{7B673F71-9890-45C7-9E2A-C2E76D0B09C2}" srcOrd="0" destOrd="0" presId="urn:microsoft.com/office/officeart/2005/8/layout/pyramid1"/>
    <dgm:cxn modelId="{9D5EDB80-8FDD-4252-8141-0AE1C14B0266}" type="presParOf" srcId="{7B673F71-9890-45C7-9E2A-C2E76D0B09C2}" destId="{970EE8AD-91A5-4C64-9872-0BA387B672E1}" srcOrd="0" destOrd="0" presId="urn:microsoft.com/office/officeart/2005/8/layout/pyramid1"/>
    <dgm:cxn modelId="{5D9CD2B6-C366-474D-ACA8-C949D7644733}" type="presParOf" srcId="{7B673F71-9890-45C7-9E2A-C2E76D0B09C2}" destId="{35E9DF4A-3795-4858-AEC6-F348680EF4E4}" srcOrd="1" destOrd="0" presId="urn:microsoft.com/office/officeart/2005/8/layout/pyramid1"/>
    <dgm:cxn modelId="{15C4E349-9E97-44F5-9237-14FE54EB1D3E}" type="presParOf" srcId="{B31647E0-CF20-4BBF-BB86-5955BF8F5F59}" destId="{AA5AF13A-73A0-4475-B313-44DB2593AA50}" srcOrd="1" destOrd="0" presId="urn:microsoft.com/office/officeart/2005/8/layout/pyramid1"/>
    <dgm:cxn modelId="{B16FD15D-DB22-4296-ACD6-B9F19E38D899}" type="presParOf" srcId="{AA5AF13A-73A0-4475-B313-44DB2593AA50}" destId="{430770A1-6792-4CF9-8F26-9BC93AA3D37A}" srcOrd="0" destOrd="0" presId="urn:microsoft.com/office/officeart/2005/8/layout/pyramid1"/>
    <dgm:cxn modelId="{6DAE68D7-BFA2-4281-A55A-9BFC37EBD39F}" type="presParOf" srcId="{AA5AF13A-73A0-4475-B313-44DB2593AA50}" destId="{3C1A58CE-E945-4C80-B230-DD586256B146}" srcOrd="1" destOrd="0" presId="urn:microsoft.com/office/officeart/2005/8/layout/pyramid1"/>
    <dgm:cxn modelId="{02FF0BF3-E65C-4AD5-B4F4-CD5DD7798521}" type="presParOf" srcId="{B31647E0-CF20-4BBF-BB86-5955BF8F5F59}" destId="{117067CF-D452-452F-B4C1-A96E8AE33512}" srcOrd="2" destOrd="0" presId="urn:microsoft.com/office/officeart/2005/8/layout/pyramid1"/>
    <dgm:cxn modelId="{6523EF93-B0DE-40E6-96A8-667893217EC3}" type="presParOf" srcId="{117067CF-D452-452F-B4C1-A96E8AE33512}" destId="{EF144F5B-75D2-4504-A132-3074AF35DF88}" srcOrd="0" destOrd="0" presId="urn:microsoft.com/office/officeart/2005/8/layout/pyramid1"/>
    <dgm:cxn modelId="{504E6113-4468-4817-9337-4B53BD6BADFF}" type="presParOf" srcId="{117067CF-D452-452F-B4C1-A96E8AE33512}" destId="{2D22FF85-42D5-44D9-8AD5-75AB728921B1}" srcOrd="1" destOrd="0" presId="urn:microsoft.com/office/officeart/2005/8/layout/pyramid1"/>
    <dgm:cxn modelId="{6A5C1687-A1A9-48E2-A26F-45ACA4F97BA1}" type="presParOf" srcId="{B31647E0-CF20-4BBF-BB86-5955BF8F5F59}" destId="{E5515384-05EA-47EE-801F-0D1958CC4C9B}" srcOrd="3" destOrd="0" presId="urn:microsoft.com/office/officeart/2005/8/layout/pyramid1"/>
    <dgm:cxn modelId="{1962BC9D-6BAA-44C7-864D-ED32476EDE69}" type="presParOf" srcId="{E5515384-05EA-47EE-801F-0D1958CC4C9B}" destId="{8BFF472D-AAD4-4938-A462-342343565F7B}" srcOrd="0" destOrd="0" presId="urn:microsoft.com/office/officeart/2005/8/layout/pyramid1"/>
    <dgm:cxn modelId="{5FB0B467-CAD3-4F98-B01A-189D411F6D3B}" type="presParOf" srcId="{E5515384-05EA-47EE-801F-0D1958CC4C9B}" destId="{289D9394-6293-4548-8E12-7FCDEF89F5FD}" srcOrd="1" destOrd="0" presId="urn:microsoft.com/office/officeart/2005/8/layout/pyramid1"/>
    <dgm:cxn modelId="{9699C329-21F2-4343-A845-F5F1713FEF99}" type="presParOf" srcId="{B31647E0-CF20-4BBF-BB86-5955BF8F5F59}" destId="{0B5BA257-4B1C-469B-AF10-F3C522FFEE85}" srcOrd="4" destOrd="0" presId="urn:microsoft.com/office/officeart/2005/8/layout/pyramid1"/>
    <dgm:cxn modelId="{0B03CF30-D0E3-4BB2-B32E-4ED8A4E47577}" type="presParOf" srcId="{0B5BA257-4B1C-469B-AF10-F3C522FFEE85}" destId="{3886128F-A94B-42CB-8088-2F53B2E1B10A}" srcOrd="0" destOrd="0" presId="urn:microsoft.com/office/officeart/2005/8/layout/pyramid1"/>
    <dgm:cxn modelId="{9E657FC9-5786-4F04-9D5C-12556F5DFDC5}" type="presParOf" srcId="{0B5BA257-4B1C-469B-AF10-F3C522FFEE85}" destId="{AFD3345F-DEED-45C7-8D80-211A4701948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E86FB-9220-4422-95BF-E7433123065C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855BE-76DE-4993-9978-47B762AD2C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43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855BE-76DE-4993-9978-47B762AD2CF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139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855BE-76DE-4993-9978-47B762AD2CF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346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5B152-8FF8-46E9-A5F9-3F6FFD10D4C2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304051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6E23-0C78-4F1D-A49B-45D13F6ACFAB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56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C4947-9F32-450C-878E-204CF74B469A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6496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B961-9641-426A-86DF-B0E50644A0C1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418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98D7-30DB-4B29-8E73-D697A2C5EB20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9948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32EE-4F9D-453C-B93C-9B1D09B0DBB1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984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EB60-82E0-4DA4-A5BC-EDE5A4E109D1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756321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8550-D5E1-445C-B083-083C2EB4EF74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278579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FA9B3-6989-4FE4-8C00-A240741525A6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18549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78A9-7CEC-469B-82C1-7794FA899F1F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471735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BCDC-FA43-45B3-9DE3-BEF110CB141E}" type="datetime1">
              <a:rPr lang="ru-RU" smtClean="0"/>
              <a:t>03.04.2015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885269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333D-488E-436C-9CA7-F1AA1E1E4BD7}" type="datetime1">
              <a:rPr lang="ru-RU" smtClean="0"/>
              <a:t>03.04.2015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595924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C924-0B32-4F60-9F89-AFB7EEE9CF09}" type="datetime1">
              <a:rPr lang="ru-RU" smtClean="0"/>
              <a:t>03.04.2015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032508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8B6FE-C8CB-4544-97B6-ECAC06FEB132}" type="datetime1">
              <a:rPr lang="ru-RU" smtClean="0"/>
              <a:t>03.04.2015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475138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1B0D-8413-4F34-9C19-210801F97FDC}" type="datetime1">
              <a:rPr lang="ru-RU" smtClean="0"/>
              <a:t>03.04.2015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555279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8F54A-D7AE-4042-88EF-F7BAE650F0EC}" type="datetime1">
              <a:rPr lang="ru-RU" smtClean="0"/>
              <a:t>03.04.2015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336369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B7107-3A21-4295-9F0A-3262CE42957C}" type="datetime1">
              <a:rPr lang="ru-RU" smtClean="0"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44.03.04.18 "Профессиональное обучение в области информатики и вычислительной техники"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0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ransition>
    <p:plus/>
  </p:transition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 txBox="1">
            <a:spLocks/>
          </p:cNvSpPr>
          <p:nvPr/>
        </p:nvSpPr>
        <p:spPr>
          <a:xfrm>
            <a:off x="1495297" y="117445"/>
            <a:ext cx="5097314" cy="160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</a:rPr>
              <a:t>Федеральное государственное автономное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</a:rPr>
              <a:t>образовательное учреждение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</a:rPr>
              <a:t>высшего профессионального образования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tx1"/>
                </a:solidFill>
              </a:rPr>
              <a:t>«СИБИРСКИЙ ФЕДЕРАЛЬНЫЙ УНИВЕРСИТЕТ»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tx1"/>
                </a:solidFill>
              </a:rPr>
              <a:t>Институт педагогики психологии и социологии</a:t>
            </a:r>
          </a:p>
          <a:p>
            <a:pPr algn="ctr">
              <a:spcBef>
                <a:spcPts val="300"/>
              </a:spcBef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</a:rPr>
              <a:t>Кафедра</a:t>
            </a:r>
            <a:r>
              <a:rPr lang="ru-RU" sz="1400" dirty="0">
                <a:solidFill>
                  <a:schemeClr val="tx1"/>
                </a:solidFill>
              </a:rPr>
              <a:t> «Педагогика профессионального обучения»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48254" y="3025785"/>
            <a:ext cx="7391400" cy="7742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4800" dirty="0">
                <a:effectLst>
                  <a:outerShdw blurRad="63500" dist="63500" dir="2700000" algn="tl">
                    <a:schemeClr val="tx1">
                      <a:alpha val="90000"/>
                    </a:schemeClr>
                  </a:outerShdw>
                </a:effectLst>
              </a:rPr>
              <a:t>Мотивация деятельности в менеджменте</a:t>
            </a: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3091454" y="6477000"/>
            <a:ext cx="1905000" cy="304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Красноярск -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201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5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7704856" cy="1656184"/>
          </a:xfrm>
        </p:spPr>
        <p:txBody>
          <a:bodyPr>
            <a:normAutofit fontScale="90000"/>
          </a:bodyPr>
          <a:lstStyle/>
          <a:p>
            <a:r>
              <a:rPr lang="ru-RU" sz="49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Теория</a:t>
            </a: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49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ERG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900" dirty="0" err="1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Альдерфера</a:t>
            </a: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9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(группы потребностей)</a:t>
            </a:r>
            <a:br>
              <a:rPr lang="ru-RU" sz="49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</a:br>
            <a:endParaRPr lang="ru-RU" sz="49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6050632" cy="388077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Потребности </a:t>
            </a:r>
            <a:r>
              <a:rPr lang="ru-RU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существования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Потребности связи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Потребности роста</a:t>
            </a:r>
          </a:p>
          <a:p>
            <a:endParaRPr lang="ru-RU" dirty="0"/>
          </a:p>
        </p:txBody>
      </p:sp>
      <p:sp>
        <p:nvSpPr>
          <p:cNvPr id="6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10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294811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59165"/>
            <a:ext cx="8568952" cy="1320800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Схема восхождения и обратного входа вниз по иерархии потребностей </a:t>
            </a:r>
            <a:r>
              <a:rPr lang="ru-RU" sz="3200" dirty="0" err="1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Альдерфера</a:t>
            </a:r>
            <a:endParaRPr lang="ru-RU" sz="32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63" name="Содержимое 62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729092" cy="3880773"/>
          </a:xfrm>
          <a:ln>
            <a:noFill/>
          </a:ln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</a:t>
            </a:r>
            <a:r>
              <a:rPr lang="ru-RU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роцесс удовлетворения потребностей</a:t>
            </a:r>
            <a:r>
              <a:rPr lang="ru-RU" sz="2400" dirty="0">
                <a:solidFill>
                  <a:schemeClr val="accent1"/>
                </a:solidFill>
                <a:latin typeface="Garamond" pitchFamily="18" charset="0"/>
              </a:rPr>
              <a:t> </a:t>
            </a:r>
            <a:r>
              <a:rPr lang="ru-RU" sz="2400" dirty="0" smtClean="0">
                <a:latin typeface="Garamond" pitchFamily="18" charset="0"/>
              </a:rPr>
              <a:t>–это   движения вверх  по уровням потребностей.</a:t>
            </a:r>
          </a:p>
          <a:p>
            <a:r>
              <a:rPr lang="ru-RU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Процесс фрустрации </a:t>
            </a:r>
            <a:r>
              <a:rPr lang="ru-RU" sz="2400" dirty="0" smtClean="0">
                <a:latin typeface="Garamond" pitchFamily="18" charset="0"/>
              </a:rPr>
              <a:t>– это поражение в стремлении удовлетворить потребность.</a:t>
            </a:r>
            <a:endParaRPr lang="ru-RU" sz="2400" dirty="0">
              <a:latin typeface="Garamond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27958" y="2431536"/>
            <a:ext cx="2000264" cy="785818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Потребности роста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27958" y="3717420"/>
            <a:ext cx="2000264" cy="785818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Потребности связи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27958" y="5003304"/>
            <a:ext cx="2000264" cy="785818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Потребности существования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2" name="Shape 11"/>
          <p:cNvCxnSpPr>
            <a:stCxn id="6" idx="3"/>
          </p:cNvCxnSpPr>
          <p:nvPr/>
        </p:nvCxnSpPr>
        <p:spPr>
          <a:xfrm flipH="1" flipV="1">
            <a:off x="2585280" y="4503238"/>
            <a:ext cx="642942" cy="892975"/>
          </a:xfrm>
          <a:prstGeom prst="bentConnector4">
            <a:avLst>
              <a:gd name="adj1" fmla="val -40143"/>
              <a:gd name="adj2" fmla="val 76955"/>
            </a:avLst>
          </a:prstGeom>
          <a:ln w="38100"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8" name="Shape 17"/>
          <p:cNvCxnSpPr>
            <a:stCxn id="5" idx="3"/>
          </p:cNvCxnSpPr>
          <p:nvPr/>
        </p:nvCxnSpPr>
        <p:spPr>
          <a:xfrm flipH="1" flipV="1">
            <a:off x="2513842" y="3217354"/>
            <a:ext cx="714380" cy="892975"/>
          </a:xfrm>
          <a:prstGeom prst="bentConnector4">
            <a:avLst>
              <a:gd name="adj1" fmla="val -32000"/>
              <a:gd name="adj2" fmla="val 72000"/>
            </a:avLst>
          </a:prstGeom>
          <a:ln w="38100"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0" name="Соединительная линия уступом 39"/>
          <p:cNvCxnSpPr/>
          <p:nvPr/>
        </p:nvCxnSpPr>
        <p:spPr>
          <a:xfrm>
            <a:off x="1156520" y="5646246"/>
            <a:ext cx="1285884" cy="428628"/>
          </a:xfrm>
          <a:prstGeom prst="bentConnector3">
            <a:avLst>
              <a:gd name="adj1" fmla="val -11935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5400000" flipH="1" flipV="1">
            <a:off x="2335247" y="5967717"/>
            <a:ext cx="214314" cy="15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5" name="Shape 44"/>
          <p:cNvCxnSpPr>
            <a:stCxn id="5" idx="1"/>
          </p:cNvCxnSpPr>
          <p:nvPr/>
        </p:nvCxnSpPr>
        <p:spPr>
          <a:xfrm rot="10800000" flipV="1">
            <a:off x="942206" y="4110328"/>
            <a:ext cx="285752" cy="1250165"/>
          </a:xfrm>
          <a:prstGeom prst="bentConnector2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942206" y="5360494"/>
            <a:ext cx="214314" cy="15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9" name="Shape 48"/>
          <p:cNvCxnSpPr>
            <a:stCxn id="4" idx="1"/>
          </p:cNvCxnSpPr>
          <p:nvPr/>
        </p:nvCxnSpPr>
        <p:spPr>
          <a:xfrm rot="10800000" flipV="1">
            <a:off x="942206" y="2824444"/>
            <a:ext cx="285752" cy="1035851"/>
          </a:xfrm>
          <a:prstGeom prst="bentConnector2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942206" y="3860296"/>
            <a:ext cx="214314" cy="15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3" name="Соединительная линия уступом 52"/>
          <p:cNvCxnSpPr>
            <a:stCxn id="4" idx="3"/>
          </p:cNvCxnSpPr>
          <p:nvPr/>
        </p:nvCxnSpPr>
        <p:spPr>
          <a:xfrm flipH="1" flipV="1">
            <a:off x="2299528" y="2002908"/>
            <a:ext cx="928694" cy="821537"/>
          </a:xfrm>
          <a:prstGeom prst="bentConnector3">
            <a:avLst>
              <a:gd name="adj1" fmla="val -24615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>
            <a:off x="2120933" y="2181503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9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21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0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11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7488833" cy="1597744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Концепция мотивации Д. </a:t>
            </a:r>
            <a:r>
              <a:rPr lang="ru-RU" sz="3200" dirty="0" err="1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Мак-Клелланда</a:t>
            </a:r>
            <a:r>
              <a:rPr lang="ru-RU" sz="32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 (теория приобретенных потребностей)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780928"/>
            <a:ext cx="8229600" cy="4525963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потребность в успехе </a:t>
            </a:r>
            <a:r>
              <a:rPr lang="ru-RU" sz="2400" dirty="0" smtClean="0">
                <a:latin typeface="Garamond" pitchFamily="18" charset="0"/>
              </a:rPr>
              <a:t>(стремление человека достигать поставленные цели более эффективнее, чем прежде);</a:t>
            </a:r>
          </a:p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отребность в причастности </a:t>
            </a:r>
            <a:r>
              <a:rPr lang="ru-RU" sz="2400" dirty="0" smtClean="0">
                <a:latin typeface="Garamond" pitchFamily="18" charset="0"/>
              </a:rPr>
              <a:t>(установление хороших отношений с окружающими, получение от них поддержки);</a:t>
            </a:r>
          </a:p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отребность во власти: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Garamond" pitchFamily="18" charset="0"/>
              </a:rPr>
              <a:t>стремятся к власти ради властвования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Garamond" pitchFamily="18" charset="0"/>
              </a:rPr>
              <a:t>стремятся к власти ради решения групповых задач.</a:t>
            </a:r>
            <a:endParaRPr lang="ru-RU" sz="2400" dirty="0">
              <a:latin typeface="Garamond" pitchFamily="18" charset="0"/>
            </a:endParaRP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12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Теория двух факторов </a:t>
            </a:r>
            <a:r>
              <a:rPr lang="ru-RU" sz="4400" dirty="0" err="1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Герцберга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4319590" cy="3880774"/>
          </a:xfrm>
        </p:spPr>
        <p:txBody>
          <a:bodyPr>
            <a:normAutofit/>
          </a:bodyPr>
          <a:lstStyle/>
          <a:p>
            <a:pPr marL="0" indent="371475" algn="just">
              <a:buNone/>
            </a:pPr>
            <a:r>
              <a:rPr lang="ru-RU" sz="2400" dirty="0" smtClean="0">
                <a:latin typeface="Garamond" pitchFamily="18" charset="0"/>
              </a:rPr>
              <a:t>Показал, что на поведение людей влияет как удовлетворенность, так и неудовлетворенность потребностей.</a:t>
            </a:r>
          </a:p>
          <a:p>
            <a:pPr marL="0" indent="371475" algn="just">
              <a:buNone/>
            </a:pPr>
            <a:r>
              <a:rPr lang="ru-RU" sz="2400" i="1" dirty="0" smtClean="0">
                <a:latin typeface="Garamond" pitchFamily="18" charset="0"/>
              </a:rPr>
              <a:t>Руководитель должен сначала снять у работников неудовлетворенность, а потом добиваться удовлетворенности.</a:t>
            </a:r>
            <a:endParaRPr lang="ru-RU" sz="2400" i="1" dirty="0"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500174"/>
            <a:ext cx="3786214" cy="47187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13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Группы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потребностей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643050"/>
            <a:ext cx="3643338" cy="4525963"/>
          </a:xfrm>
        </p:spPr>
        <p:txBody>
          <a:bodyPr>
            <a:normAutofit/>
          </a:bodyPr>
          <a:lstStyle/>
          <a:p>
            <a:pPr marL="0" indent="444500" algn="just"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Мотивирующие</a:t>
            </a:r>
            <a:r>
              <a:rPr lang="ru-RU" sz="2800" dirty="0" smtClean="0">
                <a:latin typeface="Garamond" pitchFamily="18" charset="0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latin typeface="Garamond" pitchFamily="18" charset="0"/>
              </a:rPr>
              <a:t> </a:t>
            </a:r>
            <a:r>
              <a:rPr lang="ru-RU" sz="2800" dirty="0" smtClean="0">
                <a:latin typeface="Garamond" pitchFamily="18" charset="0"/>
              </a:rPr>
              <a:t>(в признании, успехе, продвижении по службе и т.д.)</a:t>
            </a:r>
          </a:p>
          <a:p>
            <a:pPr marL="0" indent="444500" algn="just"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«Гигиенические» </a:t>
            </a:r>
            <a:r>
              <a:rPr lang="ru-RU" sz="2800" dirty="0" smtClean="0">
                <a:latin typeface="Garamond" pitchFamily="18" charset="0"/>
              </a:rPr>
              <a:t>(связанные с условиями труда)</a:t>
            </a:r>
            <a:endParaRPr lang="ru-RU" sz="2800" dirty="0">
              <a:latin typeface="Garamond" pitchFamily="18" charset="0"/>
            </a:endParaRPr>
          </a:p>
        </p:txBody>
      </p:sp>
      <p:pic>
        <p:nvPicPr>
          <p:cNvPr id="1027" name="Picture 3" descr="E:\Картинки\Изображения\Коллекция картинок (Microsoft)\j038679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57621" y="1989929"/>
            <a:ext cx="5159004" cy="3439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14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Шкалы для оценки степени удовлетворения потребностей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2160590"/>
            <a:ext cx="7346777" cy="3880773"/>
          </a:xfrm>
        </p:spPr>
        <p:txBody>
          <a:bodyPr>
            <a:noAutofit/>
          </a:bodyPr>
          <a:lstStyle/>
          <a:p>
            <a:pPr marL="0" indent="442913" algn="just">
              <a:buFont typeface="+mj-lt"/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«</a:t>
            </a:r>
            <a:r>
              <a:rPr lang="ru-RU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Удовлетворенность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– отсутствие удовлетворенности» </a:t>
            </a:r>
            <a:r>
              <a:rPr lang="ru-RU" sz="2400" dirty="0" smtClean="0">
                <a:latin typeface="Garamond" pitchFamily="18" charset="0"/>
              </a:rPr>
              <a:t>(удовлетворение мотивирующих потребностей стимулирует трудовую активность, неудовлетворенность – не </a:t>
            </a:r>
            <a:r>
              <a:rPr lang="ru-RU" sz="2400" dirty="0" err="1" smtClean="0">
                <a:latin typeface="Garamond" pitchFamily="18" charset="0"/>
              </a:rPr>
              <a:t>демотивирует</a:t>
            </a:r>
            <a:r>
              <a:rPr lang="ru-RU" sz="2400" dirty="0" smtClean="0">
                <a:latin typeface="Garamond" pitchFamily="18" charset="0"/>
              </a:rPr>
              <a:t>).</a:t>
            </a:r>
          </a:p>
          <a:p>
            <a:pPr marL="0" indent="442913" algn="just">
              <a:buFont typeface="+mj-lt"/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«</a:t>
            </a:r>
            <a:r>
              <a:rPr lang="ru-RU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Неудовлетворенность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– отсутствие неудовлетворенности» </a:t>
            </a:r>
            <a:r>
              <a:rPr lang="ru-RU" sz="2400" dirty="0" smtClean="0">
                <a:latin typeface="Garamond" pitchFamily="18" charset="0"/>
              </a:rPr>
              <a:t>(неудовлетворенность «гигиенических» потребностей снижает стимулы к трудовой деятельности, но удовлетворенность – полностью не активизирует ее).</a:t>
            </a:r>
            <a:endParaRPr lang="ru-RU" sz="2400" dirty="0">
              <a:latin typeface="Garamond" pitchFamily="18" charset="0"/>
            </a:endParaRP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15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634809" cy="1320800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Влияние мотивационных факторов на отношение людей к работе</a:t>
            </a: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690917"/>
              </p:ext>
            </p:extLst>
          </p:nvPr>
        </p:nvGraphicFramePr>
        <p:xfrm>
          <a:off x="251520" y="1509440"/>
          <a:ext cx="8568955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160240"/>
                <a:gridCol w="2520281"/>
                <a:gridCol w="1440162"/>
              </a:tblGrid>
              <a:tr h="47128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Факторы</a:t>
                      </a:r>
                      <a:r>
                        <a:rPr lang="ru-RU" b="0" baseline="0" dirty="0" smtClean="0"/>
                        <a:t> повышения производительности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Заставляют</a:t>
                      </a:r>
                      <a:r>
                        <a:rPr lang="ru-RU" b="0" baseline="0" dirty="0" smtClean="0"/>
                        <a:t> работать лучше, %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Делают работу привлекательней, %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То и другое</a:t>
                      </a:r>
                      <a:r>
                        <a:rPr lang="ru-RU" b="0" baseline="0" dirty="0" smtClean="0"/>
                        <a:t> вместе, %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70538" marR="70538"/>
                </a:tc>
              </a:tr>
              <a:tr h="42639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Хорошие шансы продвижения по службе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48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 marL="70538" marR="70538"/>
                </a:tc>
              </a:tr>
              <a:tr h="27304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Хороший заработок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 marL="70538" marR="70538"/>
                </a:tc>
              </a:tr>
              <a:tr h="42639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Работа, заставляющая развивать</a:t>
                      </a:r>
                      <a:r>
                        <a:rPr lang="ru-RU" sz="1600" baseline="0" dirty="0" smtClean="0"/>
                        <a:t> способности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 marL="70538" marR="70538"/>
                </a:tc>
              </a:tr>
              <a:tr h="42639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Сложная и трудная работа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38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 marL="70538" marR="70538"/>
                </a:tc>
              </a:tr>
              <a:tr h="42639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Работа, требующая самостоятельно думать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 marL="70538" marR="70538"/>
                </a:tc>
              </a:tr>
              <a:tr h="27304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Интересная работа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 marL="70538" marR="70538"/>
                </a:tc>
              </a:tr>
              <a:tr h="42639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Работа, требующая качества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 marL="70538" marR="70538"/>
                </a:tc>
              </a:tr>
              <a:tr h="42639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Признание и одобрение хорошей работы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41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 marL="70538" marR="70538"/>
                </a:tc>
              </a:tr>
            </a:tbl>
          </a:graphicData>
        </a:graphic>
      </p:graphicFrame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16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994849" cy="1320800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Влияние гигиенических факторов на отношение людей к работе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694620"/>
              </p:ext>
            </p:extLst>
          </p:nvPr>
        </p:nvGraphicFramePr>
        <p:xfrm>
          <a:off x="191492" y="1537952"/>
          <a:ext cx="8640961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0308"/>
                <a:gridCol w="2115216"/>
                <a:gridCol w="2349280"/>
                <a:gridCol w="159615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Факторы повышения</a:t>
                      </a:r>
                      <a:r>
                        <a:rPr lang="ru-RU" b="0" baseline="0" dirty="0" smtClean="0"/>
                        <a:t> привлекательности работы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Заставляют лучше</a:t>
                      </a:r>
                      <a:r>
                        <a:rPr lang="ru-RU" b="0" baseline="0" dirty="0" smtClean="0"/>
                        <a:t> работать, %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Делают работу привлекательней, %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То и другое вместе,</a:t>
                      </a:r>
                      <a:r>
                        <a:rPr lang="ru-RU" b="0" baseline="0" dirty="0" smtClean="0"/>
                        <a:t> %</a:t>
                      </a:r>
                      <a:endParaRPr lang="ru-RU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Спокойная работа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Доступность информации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Хорошее руководство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Тихая и чистая обстановка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56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Гибкий график работы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Удобное расположение</a:t>
                      </a:r>
                      <a:r>
                        <a:rPr lang="ru-RU" sz="1600" baseline="0" dirty="0" smtClean="0"/>
                        <a:t> места работы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56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Дополнительные льготы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Справедливое распределение заданий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 marL="70538" marR="7053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Хороший коллектив</a:t>
                      </a:r>
                      <a:endParaRPr lang="ru-RU" sz="1600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 marL="70538" marR="705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 marL="70538" marR="70538"/>
                </a:tc>
              </a:tr>
            </a:tbl>
          </a:graphicData>
        </a:graphic>
      </p:graphicFrame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17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Теория ожидания В. </a:t>
            </a:r>
            <a:r>
              <a:rPr lang="ru-RU" sz="4400" dirty="0" err="1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Врума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525715"/>
            <a:ext cx="7274770" cy="3880773"/>
          </a:xfrm>
        </p:spPr>
        <p:txBody>
          <a:bodyPr>
            <a:normAutofit/>
          </a:bodyPr>
          <a:lstStyle/>
          <a:p>
            <a:pPr marL="0" indent="357188" algn="just">
              <a:buNone/>
            </a:pPr>
            <a:r>
              <a:rPr lang="ru-RU" sz="2400" dirty="0">
                <a:latin typeface="Garamond" pitchFamily="18" charset="0"/>
              </a:rPr>
              <a:t>С</a:t>
            </a:r>
            <a:r>
              <a:rPr lang="ru-RU" sz="2400" dirty="0" smtClean="0">
                <a:latin typeface="Garamond" pitchFamily="18" charset="0"/>
              </a:rPr>
              <a:t>читал, что помимо осознанных потребностей, человеком движет надежда на справедливое вознаграждение.</a:t>
            </a:r>
          </a:p>
          <a:p>
            <a:pPr marL="0" indent="357188" algn="just">
              <a:buNone/>
            </a:pPr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Валентность</a:t>
            </a:r>
            <a:r>
              <a:rPr lang="ru-RU" sz="24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2400" dirty="0" smtClean="0">
                <a:latin typeface="Garamond" pitchFamily="18" charset="0"/>
              </a:rPr>
              <a:t>– степень привлекательности и приоритетности для человека достижения целей.</a:t>
            </a:r>
          </a:p>
          <a:p>
            <a:pPr marL="0" indent="357188" algn="just">
              <a:buNone/>
            </a:pPr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Ожидание</a:t>
            </a:r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2400" dirty="0" smtClean="0">
                <a:latin typeface="Garamond" pitchFamily="18" charset="0"/>
              </a:rPr>
              <a:t>– представление людей о том, в какой мере их действия приведут к необходимому результату.</a:t>
            </a:r>
            <a:endParaRPr lang="ru-RU" sz="2400" dirty="0">
              <a:latin typeface="Garamond" pitchFamily="18" charset="0"/>
            </a:endParaRP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18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Составляющие успешной мотивации, основанной на теории ожиданий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2160590"/>
            <a:ext cx="7202761" cy="3880773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Garamond" pitchFamily="18" charset="0"/>
              </a:rPr>
              <a:t>Ценное вознаграждения</a:t>
            </a:r>
          </a:p>
          <a:p>
            <a:pPr algn="just"/>
            <a:r>
              <a:rPr lang="ru-RU" sz="2400" dirty="0" smtClean="0">
                <a:latin typeface="Garamond" pitchFamily="18" charset="0"/>
              </a:rPr>
              <a:t>Четкая постановка задачи</a:t>
            </a:r>
          </a:p>
          <a:p>
            <a:pPr algn="just"/>
            <a:r>
              <a:rPr lang="ru-RU" sz="2400" dirty="0" smtClean="0">
                <a:latin typeface="Garamond" pitchFamily="18" charset="0"/>
              </a:rPr>
              <a:t>Наличие необходимых условий труда</a:t>
            </a:r>
          </a:p>
          <a:p>
            <a:pPr algn="just"/>
            <a:r>
              <a:rPr lang="ru-RU" sz="2400" dirty="0" err="1" smtClean="0">
                <a:latin typeface="Garamond" pitchFamily="18" charset="0"/>
              </a:rPr>
              <a:t>Односвязность</a:t>
            </a:r>
            <a:r>
              <a:rPr lang="ru-RU" sz="2400" dirty="0" smtClean="0">
                <a:latin typeface="Garamond" pitchFamily="18" charset="0"/>
              </a:rPr>
              <a:t> между результатом и вознаграждением</a:t>
            </a:r>
          </a:p>
          <a:p>
            <a:pPr algn="just"/>
            <a:r>
              <a:rPr lang="ru-RU" sz="2400" dirty="0" smtClean="0">
                <a:latin typeface="Garamond" pitchFamily="18" charset="0"/>
              </a:rPr>
              <a:t>Обеспечение обратной связи между руководителем и подчиненными.</a:t>
            </a:r>
            <a:endParaRPr lang="ru-RU" sz="2400" dirty="0">
              <a:latin typeface="Garamond" pitchFamily="18" charset="0"/>
            </a:endParaRP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19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План лекции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2173583"/>
            <a:ext cx="6347714" cy="3880773"/>
          </a:xfrm>
        </p:spPr>
        <p:txBody>
          <a:bodyPr/>
          <a:lstStyle/>
          <a:p>
            <a:r>
              <a:rPr lang="ru-RU" sz="2000" dirty="0" smtClean="0"/>
              <a:t>Основные понятия</a:t>
            </a:r>
          </a:p>
          <a:p>
            <a:r>
              <a:rPr lang="ru-RU" sz="2000" dirty="0"/>
              <a:t>Теория иерархии потребностей </a:t>
            </a:r>
            <a:r>
              <a:rPr lang="ru-RU" sz="2000" dirty="0" err="1"/>
              <a:t>Маслоу</a:t>
            </a:r>
            <a:r>
              <a:rPr lang="ru-RU" sz="2000" dirty="0"/>
              <a:t> </a:t>
            </a:r>
            <a:endParaRPr lang="ru-RU" sz="2000" dirty="0" smtClean="0"/>
          </a:p>
          <a:p>
            <a:r>
              <a:rPr lang="ru-RU" sz="2000" smtClean="0"/>
              <a:t>Теория </a:t>
            </a:r>
            <a:r>
              <a:rPr lang="en-US" sz="2000" dirty="0"/>
              <a:t>ERG </a:t>
            </a:r>
            <a:r>
              <a:rPr lang="ru-RU" sz="2000" dirty="0" err="1" smtClean="0"/>
              <a:t>Альдерфера</a:t>
            </a:r>
            <a:endParaRPr lang="ru-RU" sz="2000" dirty="0" smtClean="0"/>
          </a:p>
          <a:p>
            <a:r>
              <a:rPr lang="ru-RU" sz="2000" dirty="0"/>
              <a:t>Концепция мотивации Д. </a:t>
            </a:r>
            <a:r>
              <a:rPr lang="ru-RU" sz="2000" dirty="0" smtClean="0"/>
              <a:t>Мак-</a:t>
            </a:r>
            <a:r>
              <a:rPr lang="ru-RU" sz="2000" dirty="0" err="1" smtClean="0"/>
              <a:t>Клелланда</a:t>
            </a:r>
            <a:endParaRPr lang="ru-RU" sz="2000" dirty="0" smtClean="0"/>
          </a:p>
          <a:p>
            <a:r>
              <a:rPr lang="ru-RU" sz="2000" dirty="0"/>
              <a:t>Теория двух факторов </a:t>
            </a:r>
            <a:r>
              <a:rPr lang="ru-RU" sz="2000" dirty="0" err="1" smtClean="0"/>
              <a:t>Герцберга</a:t>
            </a:r>
            <a:endParaRPr lang="ru-RU" sz="2000" dirty="0" smtClean="0"/>
          </a:p>
          <a:p>
            <a:r>
              <a:rPr lang="ru-RU" sz="2000" dirty="0"/>
              <a:t>Теория ожидания В. </a:t>
            </a:r>
            <a:r>
              <a:rPr lang="ru-RU" sz="2000" dirty="0" err="1" smtClean="0"/>
              <a:t>Врума</a:t>
            </a:r>
            <a:endParaRPr lang="ru-RU" sz="2000" dirty="0" smtClean="0"/>
          </a:p>
          <a:p>
            <a:r>
              <a:rPr lang="ru-RU" sz="2000" dirty="0"/>
              <a:t>Теория справедливости Дж. Адамса</a:t>
            </a:r>
            <a:endParaRPr lang="ru-RU" sz="2000" dirty="0" smtClean="0"/>
          </a:p>
          <a:p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marL="0" indent="0"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dirty="0" smtClean="0">
                <a:solidFill>
                  <a:schemeClr val="tx1"/>
                </a:solidFill>
              </a:rPr>
              <a:t>44.03.04.18 </a:t>
            </a:r>
            <a:r>
              <a:rPr lang="ru-RU" sz="1400" dirty="0">
                <a:solidFill>
                  <a:schemeClr val="tx1"/>
                </a:solidFill>
              </a:rPr>
              <a:t>"Профессиональное обучение в области информатики и вычислительной техники"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31362" y="6492875"/>
            <a:ext cx="512638" cy="365125"/>
          </a:xfrm>
        </p:spPr>
        <p:txBody>
          <a:bodyPr/>
          <a:lstStyle/>
          <a:p>
            <a:fld id="{345AD3DC-842D-4B8F-A0CA-4B33058B2CAD}" type="slidenum">
              <a:rPr lang="ru-RU" sz="1600" smtClean="0">
                <a:solidFill>
                  <a:schemeClr val="tx1"/>
                </a:solidFill>
              </a:rPr>
              <a:pPr/>
              <a:t>2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</p:spTree>
    <p:extLst>
      <p:ext uri="{BB962C8B-B14F-4D97-AF65-F5344CB8AC3E}">
        <p14:creationId xmlns:p14="http://schemas.microsoft.com/office/powerpoint/2010/main" val="3681992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lu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Схематичное отображение теории ожидания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39155" y="1750891"/>
            <a:ext cx="3090672" cy="330411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            Валентность результата</a:t>
            </a:r>
          </a:p>
          <a:p>
            <a:pPr>
              <a:buNone/>
            </a:pPr>
            <a:r>
              <a:rPr lang="ru-RU" sz="1600" dirty="0" smtClean="0"/>
              <a:t>    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Валентность результата</a:t>
            </a: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67" name="Содержимое 66"/>
          <p:cNvSpPr>
            <a:spLocks noGrp="1"/>
          </p:cNvSpPr>
          <p:nvPr>
            <p:ph sz="quarter" idx="4"/>
          </p:nvPr>
        </p:nvSpPr>
        <p:spPr>
          <a:xfrm>
            <a:off x="5399168" y="2302535"/>
            <a:ext cx="3090672" cy="3304117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800" dirty="0" smtClean="0"/>
          </a:p>
          <a:p>
            <a:pPr marL="0" indent="-108000">
              <a:spcBef>
                <a:spcPts val="600"/>
              </a:spcBef>
              <a:buNone/>
            </a:pPr>
            <a:r>
              <a:rPr lang="ru-RU" sz="1800" dirty="0" smtClean="0"/>
              <a:t> </a:t>
            </a:r>
          </a:p>
          <a:p>
            <a:pPr marL="0" indent="-108000">
              <a:spcBef>
                <a:spcPts val="600"/>
              </a:spcBef>
              <a:buNone/>
            </a:pPr>
            <a:r>
              <a:rPr lang="ru-RU" sz="1800" dirty="0" smtClean="0"/>
              <a:t>Ожидание</a:t>
            </a:r>
            <a:r>
              <a:rPr lang="ru-RU" sz="1800" dirty="0"/>
              <a:t> </a:t>
            </a:r>
            <a:r>
              <a:rPr lang="ru-RU" sz="1800" dirty="0" smtClean="0"/>
              <a:t>результатов второго уровня</a:t>
            </a:r>
          </a:p>
          <a:p>
            <a:pPr marL="0" indent="-108000">
              <a:spcBef>
                <a:spcPts val="600"/>
              </a:spcBef>
              <a:buNone/>
            </a:pPr>
            <a:endParaRPr lang="ru-RU" sz="1800" dirty="0" smtClean="0"/>
          </a:p>
          <a:p>
            <a:pPr marL="0" indent="-108000">
              <a:spcBef>
                <a:spcPts val="600"/>
              </a:spcBef>
              <a:buNone/>
            </a:pPr>
            <a:endParaRPr lang="ru-RU" sz="1800" dirty="0"/>
          </a:p>
          <a:p>
            <a:pPr marL="0" indent="-108000">
              <a:spcBef>
                <a:spcPts val="600"/>
              </a:spcBef>
              <a:buNone/>
            </a:pPr>
            <a:r>
              <a:rPr lang="ru-RU" sz="1800" dirty="0" smtClean="0"/>
              <a:t>Ожидание результатов второго уровня</a:t>
            </a:r>
            <a:endParaRPr lang="ru-RU" sz="1800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971600" y="1996061"/>
            <a:ext cx="7632976" cy="3929090"/>
            <a:chOff x="928662" y="2000240"/>
            <a:chExt cx="7632976" cy="3929090"/>
          </a:xfrm>
        </p:grpSpPr>
        <p:cxnSp>
          <p:nvCxnSpPr>
            <p:cNvPr id="26" name="Прямая со стрелкой 25"/>
            <p:cNvCxnSpPr/>
            <p:nvPr/>
          </p:nvCxnSpPr>
          <p:spPr>
            <a:xfrm>
              <a:off x="1629588" y="3783808"/>
              <a:ext cx="157163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1586106" y="5089139"/>
              <a:ext cx="157163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/>
            <p:cNvCxnSpPr/>
            <p:nvPr/>
          </p:nvCxnSpPr>
          <p:spPr>
            <a:xfrm rot="10800000">
              <a:off x="5397916" y="5057599"/>
              <a:ext cx="185738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 rot="10800000">
              <a:off x="5256984" y="3615212"/>
              <a:ext cx="185738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9" name="Группа 8"/>
            <p:cNvGrpSpPr/>
            <p:nvPr/>
          </p:nvGrpSpPr>
          <p:grpSpPr>
            <a:xfrm>
              <a:off x="928662" y="2000240"/>
              <a:ext cx="7632976" cy="3929090"/>
              <a:chOff x="928662" y="2000240"/>
              <a:chExt cx="7632976" cy="3929090"/>
            </a:xfrm>
          </p:grpSpPr>
          <p:cxnSp>
            <p:nvCxnSpPr>
              <p:cNvPr id="14" name="Shape 13"/>
              <p:cNvCxnSpPr/>
              <p:nvPr/>
            </p:nvCxnSpPr>
            <p:spPr>
              <a:xfrm rot="10800000" flipV="1">
                <a:off x="928662" y="2357430"/>
                <a:ext cx="2143140" cy="3536181"/>
              </a:xfrm>
              <a:prstGeom prst="bentConnector2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928662" y="5927742"/>
                <a:ext cx="3143272" cy="1588"/>
              </a:xfrm>
              <a:prstGeom prst="line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18" name="Прямая со стрелкой 17"/>
              <p:cNvCxnSpPr/>
              <p:nvPr/>
            </p:nvCxnSpPr>
            <p:spPr>
              <a:xfrm rot="5400000" flipH="1" flipV="1">
                <a:off x="3929852" y="5785660"/>
                <a:ext cx="285752" cy="1588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45" name="Shape 44"/>
              <p:cNvCxnSpPr/>
              <p:nvPr/>
            </p:nvCxnSpPr>
            <p:spPr>
              <a:xfrm flipV="1">
                <a:off x="5115696" y="2403207"/>
                <a:ext cx="3429024" cy="1535916"/>
              </a:xfrm>
              <a:prstGeom prst="bentConnector3">
                <a:avLst>
                  <a:gd name="adj1" fmla="val 99892"/>
                </a:avLst>
              </a:prstGeom>
              <a:ln w="3810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47" name="Прямая со стрелкой 46"/>
              <p:cNvCxnSpPr/>
              <p:nvPr/>
            </p:nvCxnSpPr>
            <p:spPr>
              <a:xfrm rot="10800000">
                <a:off x="5204052" y="2393149"/>
                <a:ext cx="3357586" cy="1588"/>
              </a:xfrm>
              <a:prstGeom prst="straightConnector1">
                <a:avLst/>
              </a:prstGeom>
              <a:ln w="38100"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50" name="Прямая со стрелкой 49"/>
              <p:cNvCxnSpPr/>
              <p:nvPr/>
            </p:nvCxnSpPr>
            <p:spPr>
              <a:xfrm rot="5400000">
                <a:off x="4001289" y="4428339"/>
                <a:ext cx="571505" cy="1588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64" name="Прямая со стрелкой 63"/>
              <p:cNvCxnSpPr/>
              <p:nvPr/>
            </p:nvCxnSpPr>
            <p:spPr>
              <a:xfrm rot="5400000">
                <a:off x="3929851" y="3071017"/>
                <a:ext cx="571505" cy="1588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grpSp>
            <p:nvGrpSpPr>
              <p:cNvPr id="8" name="Группа 7"/>
              <p:cNvGrpSpPr/>
              <p:nvPr/>
            </p:nvGrpSpPr>
            <p:grpSpPr>
              <a:xfrm>
                <a:off x="3143240" y="2000240"/>
                <a:ext cx="2241878" cy="3571900"/>
                <a:chOff x="3143240" y="2000240"/>
                <a:chExt cx="2241878" cy="3571900"/>
              </a:xfrm>
            </p:grpSpPr>
            <p:sp>
              <p:nvSpPr>
                <p:cNvPr id="4" name="Прямоугольник 3"/>
                <p:cNvSpPr/>
                <p:nvPr/>
              </p:nvSpPr>
              <p:spPr>
                <a:xfrm>
                  <a:off x="3143240" y="2000240"/>
                  <a:ext cx="2071702" cy="785818"/>
                </a:xfrm>
                <a:prstGeom prst="rect">
                  <a:avLst/>
                </a:prstGeom>
                <a:ln w="38100"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dirty="0" smtClean="0">
                      <a:solidFill>
                        <a:schemeClr val="tx1"/>
                      </a:solidFill>
                    </a:rPr>
                    <a:t>УСИЛИЯ</a:t>
                  </a:r>
                  <a:endParaRPr lang="ru-RU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" name="Прямоугольник 5"/>
                <p:cNvSpPr/>
                <p:nvPr/>
              </p:nvSpPr>
              <p:spPr>
                <a:xfrm>
                  <a:off x="3214678" y="4786322"/>
                  <a:ext cx="2170440" cy="785818"/>
                </a:xfrm>
                <a:prstGeom prst="rect">
                  <a:avLst/>
                </a:prstGeom>
                <a:ln w="38100"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dirty="0" smtClean="0">
                      <a:solidFill>
                        <a:schemeClr val="tx1"/>
                      </a:solidFill>
                    </a:rPr>
                    <a:t>ВОЗНАГРАЖДЕНИЕ</a:t>
                  </a:r>
                  <a:br>
                    <a:rPr lang="ru-RU" dirty="0" smtClean="0">
                      <a:solidFill>
                        <a:schemeClr val="tx1"/>
                      </a:solidFill>
                    </a:rPr>
                  </a:br>
                  <a:r>
                    <a:rPr lang="ru-RU" dirty="0" smtClean="0">
                      <a:solidFill>
                        <a:schemeClr val="tx1"/>
                      </a:solidFill>
                    </a:rPr>
                    <a:t>НАКАЗАНИЕ</a:t>
                  </a:r>
                  <a:endParaRPr lang="ru-RU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" name="Прямоугольник 4"/>
                <p:cNvSpPr/>
                <p:nvPr/>
              </p:nvSpPr>
              <p:spPr>
                <a:xfrm>
                  <a:off x="3214678" y="3357562"/>
                  <a:ext cx="2071702" cy="785818"/>
                </a:xfrm>
                <a:prstGeom prst="rect">
                  <a:avLst/>
                </a:prstGeom>
                <a:ln w="38100"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dirty="0" smtClean="0">
                      <a:solidFill>
                        <a:schemeClr val="tx1"/>
                      </a:solidFill>
                    </a:rPr>
                    <a:t>ИСПОЛНЕНИЕ</a:t>
                  </a:r>
                  <a:endParaRPr lang="ru-RU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23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2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5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45AD3DC-842D-4B8F-A0CA-4B33058B2CAD}" type="slidenum">
              <a:rPr lang="ru-RU" sz="1600" smtClean="0">
                <a:solidFill>
                  <a:schemeClr val="tx1"/>
                </a:solidFill>
              </a:rPr>
              <a:pPr/>
              <a:t>20</a:t>
            </a:fld>
            <a:r>
              <a:rPr lang="ru-RU" sz="1600" dirty="0" smtClean="0">
                <a:solidFill>
                  <a:schemeClr val="tx1"/>
                </a:solidFill>
              </a:rPr>
              <a:t>0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Теория справедливости Дж. Адамса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3802" y="2525715"/>
            <a:ext cx="7850834" cy="3880773"/>
          </a:xfrm>
        </p:spPr>
        <p:txBody>
          <a:bodyPr>
            <a:normAutofit/>
          </a:bodyPr>
          <a:lstStyle/>
          <a:p>
            <a:pPr marL="0" indent="357188" algn="just">
              <a:buNone/>
            </a:pPr>
            <a:r>
              <a:rPr lang="ru-RU" sz="2400" dirty="0" smtClean="0">
                <a:latin typeface="Garamond" pitchFamily="18" charset="0"/>
              </a:rPr>
              <a:t>Автор утверждает, что на мотивацию человека влияет справедливость оценки его успехов в сравнении как с предыдущими периодами, так и с достижениями других людей.</a:t>
            </a:r>
          </a:p>
          <a:p>
            <a:pPr marL="0" indent="357188" algn="just">
              <a:buNone/>
            </a:pPr>
            <a:endParaRPr lang="ru-RU" sz="2400" dirty="0" smtClean="0">
              <a:latin typeface="Garamond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 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Индивидуальные доходы  =  Доходы других лиц</a:t>
            </a:r>
            <a:endParaRPr lang="ru-RU" sz="2800" dirty="0" smtClean="0">
              <a:latin typeface="Garamond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Garamond" pitchFamily="18" charset="0"/>
              </a:rPr>
              <a:t>  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Индивидуальные затраты = Затраты других лиц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98834" y="4797152"/>
            <a:ext cx="70723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45AD3DC-842D-4B8F-A0CA-4B33058B2CAD}" type="slidenum">
              <a:rPr lang="ru-RU" sz="1600" smtClean="0">
                <a:solidFill>
                  <a:schemeClr val="tx1"/>
                </a:solidFill>
              </a:rPr>
              <a:pPr/>
              <a:t>21</a:t>
            </a:fld>
            <a:r>
              <a:rPr lang="ru-RU" sz="1600" dirty="0" smtClean="0">
                <a:solidFill>
                  <a:schemeClr val="tx1"/>
                </a:solidFill>
              </a:rPr>
              <a:t>1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34" y="250812"/>
            <a:ext cx="7004446" cy="1320800"/>
          </a:xfrm>
        </p:spPr>
        <p:txBody>
          <a:bodyPr>
            <a:noAutofit/>
          </a:bodyPr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Теория справедливости Дж. Адамса</a:t>
            </a:r>
          </a:p>
        </p:txBody>
      </p:sp>
      <p:pic>
        <p:nvPicPr>
          <p:cNvPr id="2050" name="Picture 2" descr="E:\Картинки\Изображения\Коллекция картинок (Microsoft)\j038628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78462" y="2084362"/>
            <a:ext cx="4845066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7834" y="1696268"/>
            <a:ext cx="4038600" cy="4525963"/>
          </a:xfrm>
        </p:spPr>
        <p:txBody>
          <a:bodyPr>
            <a:normAutofit/>
          </a:bodyPr>
          <a:lstStyle/>
          <a:p>
            <a:pPr marL="0" indent="363538" algn="just">
              <a:buNone/>
            </a:pPr>
            <a:r>
              <a:rPr lang="ru-RU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Положительную роль составляют</a:t>
            </a:r>
            <a:r>
              <a:rPr lang="ru-RU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: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Garamond" pitchFamily="18" charset="0"/>
              </a:rPr>
              <a:t>открытые обсуждения спорных вопросов;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Garamond" pitchFamily="18" charset="0"/>
              </a:rPr>
              <a:t>исключение тайны в отношении величины вознаграждения;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Garamond" pitchFamily="18" charset="0"/>
              </a:rPr>
              <a:t>создание благоприятного морально-психологического климата.</a:t>
            </a:r>
          </a:p>
          <a:p>
            <a:endParaRPr lang="ru-RU" dirty="0"/>
          </a:p>
        </p:txBody>
      </p:sp>
      <p:sp>
        <p:nvSpPr>
          <p:cNvPr id="6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45AD3DC-842D-4B8F-A0CA-4B33058B2CAD}" type="slidenum">
              <a:rPr lang="ru-RU" sz="1600" smtClean="0">
                <a:solidFill>
                  <a:schemeClr val="tx1"/>
                </a:solidFill>
              </a:rPr>
              <a:pPr/>
              <a:t>22</a:t>
            </a:fld>
            <a:r>
              <a:rPr lang="ru-RU" sz="1600" dirty="0" smtClean="0">
                <a:solidFill>
                  <a:schemeClr val="tx1"/>
                </a:solidFill>
              </a:rPr>
              <a:t>2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Основные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понятия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2160590"/>
            <a:ext cx="7274769" cy="3880773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Мотивация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ru-RU" sz="2400" dirty="0" smtClean="0">
                <a:latin typeface="Garamond" pitchFamily="18" charset="0"/>
              </a:rPr>
              <a:t>– это совокупность внутренних и внешних движущих сил, которые побуждают человека к деятельности, ориентированную на достижение определенных целей.</a:t>
            </a:r>
          </a:p>
          <a:p>
            <a:pPr algn="just"/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Потребности</a:t>
            </a:r>
            <a:r>
              <a:rPr lang="ru-RU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2400" dirty="0" smtClean="0">
                <a:latin typeface="Garamond" pitchFamily="18" charset="0"/>
              </a:rPr>
              <a:t>– это внутреннее состояние человека, отражающее физиологический и психологический дефицит чего-либо.</a:t>
            </a: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dirty="0" smtClean="0">
                <a:solidFill>
                  <a:schemeClr val="tx1"/>
                </a:solidFill>
              </a:rPr>
              <a:t>44.03.04.18 </a:t>
            </a:r>
            <a:r>
              <a:rPr lang="ru-RU" sz="1400" dirty="0">
                <a:solidFill>
                  <a:schemeClr val="tx1"/>
                </a:solidFill>
              </a:rPr>
              <a:t>"Профессиональное обучение в области информатики и вычислительной техники"</a:t>
            </a:r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chemeClr val="tx1"/>
                </a:solidFill>
              </a:rPr>
              <a:t>3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Основные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понятия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420888"/>
            <a:ext cx="7706817" cy="3880773"/>
          </a:xfrm>
        </p:spPr>
        <p:txBody>
          <a:bodyPr/>
          <a:lstStyle/>
          <a:p>
            <a:pPr algn="just"/>
            <a:r>
              <a:rPr lang="ru-RU" sz="28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Мотив</a:t>
            </a:r>
            <a:r>
              <a:rPr lang="ru-RU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2800" dirty="0" smtClean="0">
                <a:latin typeface="Garamond" pitchFamily="18" charset="0"/>
              </a:rPr>
              <a:t>– это то, что вызывает определенные действия человека.</a:t>
            </a:r>
          </a:p>
          <a:p>
            <a:pPr algn="just"/>
            <a:r>
              <a:rPr lang="ru-RU" sz="28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Стимулы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2800" dirty="0" smtClean="0">
                <a:latin typeface="Garamond" pitchFamily="18" charset="0"/>
              </a:rPr>
              <a:t>– выполняют роль рычагов воздействия или носителей «раздражения», вызывающих действие определенных мотивов.</a:t>
            </a:r>
          </a:p>
          <a:p>
            <a:endParaRPr lang="ru-RU" dirty="0"/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dirty="0" smtClean="0">
                <a:solidFill>
                  <a:schemeClr val="tx1"/>
                </a:solidFill>
              </a:rPr>
              <a:t>44.03.04.18 </a:t>
            </a:r>
            <a:r>
              <a:rPr lang="ru-RU" sz="1400" dirty="0">
                <a:solidFill>
                  <a:schemeClr val="tx1"/>
                </a:solidFill>
              </a:rPr>
              <a:t>"Профессиональное обучение в области информатики и вычислительной техники"</a:t>
            </a:r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4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2339"/>
            <a:ext cx="6854846" cy="1320800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Схема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мотивационного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процесса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76666" y="2420888"/>
            <a:ext cx="2214578" cy="11430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1. Возникновение потребностей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19872" y="2420888"/>
            <a:ext cx="2214578" cy="11430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2. Поиск путей устранения потребностей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6666" y="4492590"/>
            <a:ext cx="2214578" cy="11430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6. Устранения потребностей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19872" y="4492590"/>
            <a:ext cx="2214578" cy="11430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5. Осуществления действия за получение вознаграждения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34516" y="4492590"/>
            <a:ext cx="2214578" cy="11430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4. Осуществление действия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34516" y="2420888"/>
            <a:ext cx="2214578" cy="11430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3. Определение направления действия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8" name="Прямая со стрелкой 17"/>
          <p:cNvCxnSpPr>
            <a:stCxn id="10" idx="3"/>
            <a:endCxn id="12" idx="1"/>
          </p:cNvCxnSpPr>
          <p:nvPr/>
        </p:nvCxnSpPr>
        <p:spPr>
          <a:xfrm>
            <a:off x="2991244" y="2992392"/>
            <a:ext cx="428628" cy="1588"/>
          </a:xfrm>
          <a:prstGeom prst="straightConnector1">
            <a:avLst/>
          </a:prstGeom>
          <a:ln w="38100">
            <a:headEnd type="oval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2" idx="3"/>
          </p:cNvCxnSpPr>
          <p:nvPr/>
        </p:nvCxnSpPr>
        <p:spPr>
          <a:xfrm>
            <a:off x="5634450" y="2992392"/>
            <a:ext cx="428628" cy="1588"/>
          </a:xfrm>
          <a:prstGeom prst="straightConnector1">
            <a:avLst/>
          </a:prstGeom>
          <a:ln w="38100">
            <a:headEnd type="oval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5" idx="1"/>
            <a:endCxn id="14" idx="3"/>
          </p:cNvCxnSpPr>
          <p:nvPr/>
        </p:nvCxnSpPr>
        <p:spPr>
          <a:xfrm rot="10800000">
            <a:off x="5634450" y="5064094"/>
            <a:ext cx="500066" cy="1588"/>
          </a:xfrm>
          <a:prstGeom prst="straightConnector1">
            <a:avLst/>
          </a:prstGeom>
          <a:ln w="38100">
            <a:headEnd type="oval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6" idx="2"/>
            <a:endCxn id="15" idx="0"/>
          </p:cNvCxnSpPr>
          <p:nvPr/>
        </p:nvCxnSpPr>
        <p:spPr>
          <a:xfrm rot="5400000">
            <a:off x="6777458" y="4028243"/>
            <a:ext cx="928694" cy="1588"/>
          </a:xfrm>
          <a:prstGeom prst="straightConnector1">
            <a:avLst/>
          </a:prstGeom>
          <a:ln w="38100">
            <a:headEnd type="oval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4" idx="1"/>
            <a:endCxn id="13" idx="3"/>
          </p:cNvCxnSpPr>
          <p:nvPr/>
        </p:nvCxnSpPr>
        <p:spPr>
          <a:xfrm rot="10800000">
            <a:off x="2991244" y="5064094"/>
            <a:ext cx="428628" cy="1588"/>
          </a:xfrm>
          <a:prstGeom prst="straightConnector1">
            <a:avLst/>
          </a:prstGeom>
          <a:ln w="38100">
            <a:headEnd type="oval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Shape 35"/>
          <p:cNvCxnSpPr>
            <a:stCxn id="13" idx="1"/>
            <a:endCxn id="10" idx="2"/>
          </p:cNvCxnSpPr>
          <p:nvPr/>
        </p:nvCxnSpPr>
        <p:spPr>
          <a:xfrm rot="10800000" flipH="1">
            <a:off x="776665" y="3563896"/>
            <a:ext cx="1107289" cy="1500198"/>
          </a:xfrm>
          <a:prstGeom prst="bentConnector4">
            <a:avLst>
              <a:gd name="adj1" fmla="val -20645"/>
              <a:gd name="adj2" fmla="val 69048"/>
            </a:avLst>
          </a:prstGeom>
          <a:ln w="38100">
            <a:headEnd type="oval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19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5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Теория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9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иерархии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потребностей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900" dirty="0" err="1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Маслоу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536" y="2160589"/>
            <a:ext cx="4776538" cy="38807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Основные идеи :</a:t>
            </a:r>
          </a:p>
          <a:p>
            <a:pPr algn="just"/>
            <a:r>
              <a:rPr lang="ru-RU" sz="2400" dirty="0" smtClean="0">
                <a:latin typeface="Garamond" pitchFamily="18" charset="0"/>
              </a:rPr>
              <a:t>неудовлетворенные потребности побуждают человека к действиям, удовлетворенные – не мотивируют людей;</a:t>
            </a:r>
          </a:p>
          <a:p>
            <a:pPr algn="just"/>
            <a:r>
              <a:rPr lang="ru-RU" sz="2400" dirty="0" smtClean="0">
                <a:latin typeface="Garamond" pitchFamily="18" charset="0"/>
              </a:rPr>
              <a:t>чем более высокое место занимают потребности в иерархии, тем для меньшего числа людей они становятся </a:t>
            </a:r>
            <a:r>
              <a:rPr lang="ru-RU" sz="2400" dirty="0" err="1" smtClean="0">
                <a:latin typeface="Garamond" pitchFamily="18" charset="0"/>
              </a:rPr>
              <a:t>мотиваторами</a:t>
            </a:r>
            <a:r>
              <a:rPr lang="ru-RU" sz="2400" dirty="0" smtClean="0">
                <a:latin typeface="Garamond" pitchFamily="18" charset="0"/>
              </a:rPr>
              <a:t> поведения</a:t>
            </a:r>
            <a:r>
              <a:rPr lang="ru-RU" dirty="0" smtClean="0">
                <a:latin typeface="Garamond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172074" y="1911197"/>
            <a:ext cx="3501018" cy="43037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6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Пирамида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потребностей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 err="1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Маслоу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idx="1"/>
          </p:nvPr>
        </p:nvGraphicFramePr>
        <p:xfrm>
          <a:off x="1000100" y="1357298"/>
          <a:ext cx="7929618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7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Недостатки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концепции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 err="1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Маслоу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160590"/>
            <a:ext cx="7634809" cy="3880773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Garamond" pitchFamily="18" charset="0"/>
              </a:rPr>
              <a:t>Игнорирование индивидуальных особенностей людей и влияния ситуационных факторов;</a:t>
            </a:r>
          </a:p>
          <a:p>
            <a:r>
              <a:rPr lang="ru-RU" sz="2800" dirty="0">
                <a:latin typeface="Garamond" pitchFamily="18" charset="0"/>
              </a:rPr>
              <a:t>п</a:t>
            </a:r>
            <a:r>
              <a:rPr lang="ru-RU" sz="2800" dirty="0" smtClean="0">
                <a:latin typeface="Garamond" pitchFamily="18" charset="0"/>
              </a:rPr>
              <a:t>редположения о возможности перехода от одного уровня потребностей к другому только в направлении снизу вверх;</a:t>
            </a:r>
          </a:p>
          <a:p>
            <a:r>
              <a:rPr lang="ru-RU" sz="2800" dirty="0">
                <a:latin typeface="Garamond" pitchFamily="18" charset="0"/>
              </a:rPr>
              <a:t>у</a:t>
            </a:r>
            <a:r>
              <a:rPr lang="ru-RU" sz="2800" dirty="0" smtClean="0">
                <a:latin typeface="Garamond" pitchFamily="18" charset="0"/>
              </a:rPr>
              <a:t>тверждение что удовлетворенность верхней группы ослабляет воздействие на мотивацию.</a:t>
            </a:r>
            <a:endParaRPr lang="ru-RU" sz="2800" dirty="0">
              <a:latin typeface="Garamond" pitchFamily="18" charset="0"/>
            </a:endParaRP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8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Теория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4400" dirty="0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ERG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sz="4400" dirty="0" err="1">
                <a:effectLst>
                  <a:outerShdw blurRad="63500" dist="63500" dir="2700000" algn="tl">
                    <a:srgbClr val="000000">
                      <a:alpha val="90000"/>
                    </a:srgbClr>
                  </a:outerShdw>
                </a:effectLst>
              </a:rPr>
              <a:t>Альдерфера</a:t>
            </a:r>
            <a:endParaRPr lang="ru-RU" sz="4400" dirty="0">
              <a:effectLst>
                <a:outerShdw blurRad="63500" dist="63500" dir="2700000" algn="tl">
                  <a:srgbClr val="000000">
                    <a:alpha val="9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890392" cy="3880772"/>
          </a:xfrm>
        </p:spPr>
        <p:txBody>
          <a:bodyPr>
            <a:normAutofit/>
          </a:bodyPr>
          <a:lstStyle/>
          <a:p>
            <a:pPr marL="0" indent="542925" algn="just">
              <a:buNone/>
            </a:pPr>
            <a:r>
              <a:rPr lang="ru-RU" sz="2800" dirty="0" err="1" smtClean="0">
                <a:latin typeface="Garamond" pitchFamily="18" charset="0"/>
              </a:rPr>
              <a:t>Альдерфер</a:t>
            </a:r>
            <a:r>
              <a:rPr lang="ru-RU" sz="2800" dirty="0" smtClean="0">
                <a:latin typeface="Garamond" pitchFamily="18" charset="0"/>
              </a:rPr>
              <a:t>, как и </a:t>
            </a:r>
            <a:r>
              <a:rPr lang="ru-RU" sz="2800" dirty="0" err="1" smtClean="0">
                <a:latin typeface="Garamond" pitchFamily="18" charset="0"/>
              </a:rPr>
              <a:t>Маслоу</a:t>
            </a:r>
            <a:r>
              <a:rPr lang="ru-RU" sz="2800" dirty="0" smtClean="0">
                <a:latin typeface="Garamond" pitchFamily="18" charset="0"/>
              </a:rPr>
              <a:t>,  рассматривает потребности в иерархии, но считает возможным переход от  одного уровня к другому в любом направлении.</a:t>
            </a:r>
            <a:endParaRPr lang="ru-RU" sz="2800" dirty="0">
              <a:latin typeface="Garamond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575082"/>
            <a:ext cx="3286147" cy="44472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Нижний колонтитул 3"/>
          <p:cNvSpPr txBox="1">
            <a:spLocks/>
          </p:cNvSpPr>
          <p:nvPr/>
        </p:nvSpPr>
        <p:spPr>
          <a:xfrm>
            <a:off x="0" y="0"/>
            <a:ext cx="7010400" cy="30480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/>
                </a:solidFill>
              </a:rPr>
              <a:t>"Методы принятия решений" Б2.ДВ3</a:t>
            </a: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-10310" y="6589273"/>
            <a:ext cx="8641806" cy="273844"/>
          </a:xfrm>
        </p:spPr>
        <p:txBody>
          <a:bodyPr/>
          <a:lstStyle/>
          <a:p>
            <a:r>
              <a:rPr lang="ru-RU" sz="1400" smtClean="0">
                <a:solidFill>
                  <a:schemeClr val="tx1"/>
                </a:solidFill>
              </a:rPr>
              <a:t>44.03.04.18 "Профессиональное обучение в области информатики и вычислительной техники"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8631362" y="6492875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</a:rPr>
              <a:t>9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рань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1205</Words>
  <Application>Microsoft Office PowerPoint</Application>
  <PresentationFormat>Экран (4:3)</PresentationFormat>
  <Paragraphs>255</Paragraphs>
  <Slides>22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Garamond</vt:lpstr>
      <vt:lpstr>Trebuchet MS</vt:lpstr>
      <vt:lpstr>Wingdings 3</vt:lpstr>
      <vt:lpstr>Грань</vt:lpstr>
      <vt:lpstr>Презентация PowerPoint</vt:lpstr>
      <vt:lpstr>План лекции</vt:lpstr>
      <vt:lpstr>Основные понятия</vt:lpstr>
      <vt:lpstr>Основные понятия</vt:lpstr>
      <vt:lpstr>Схема мотивационного процесса</vt:lpstr>
      <vt:lpstr>Теория иерархии потребностей Маслоу </vt:lpstr>
      <vt:lpstr>Пирамида потребностей Маслоу</vt:lpstr>
      <vt:lpstr>Недостатки концепции Маслоу</vt:lpstr>
      <vt:lpstr>Теория ERG Альдерфера</vt:lpstr>
      <vt:lpstr>Теория ERG Альдерфера (группы потребностей) </vt:lpstr>
      <vt:lpstr>Схема восхождения и обратного входа вниз по иерархии потребностей Альдерфера</vt:lpstr>
      <vt:lpstr>Концепция мотивации Д. Мак-Клелланда (теория приобретенных потребностей)</vt:lpstr>
      <vt:lpstr>Теория двух факторов Герцберга</vt:lpstr>
      <vt:lpstr>Группы потребностей</vt:lpstr>
      <vt:lpstr>Шкалы для оценки степени удовлетворения потребностей</vt:lpstr>
      <vt:lpstr>Влияние мотивационных факторов на отношение людей к работе</vt:lpstr>
      <vt:lpstr>Влияние гигиенических факторов на отношение людей к работе</vt:lpstr>
      <vt:lpstr>Теория ожидания В. Врума</vt:lpstr>
      <vt:lpstr>Составляющие успешной мотивации, основанной на теории ожиданий</vt:lpstr>
      <vt:lpstr>Схематичное отображение теории ожидания</vt:lpstr>
      <vt:lpstr>Теория справедливости Дж. Адамса</vt:lpstr>
      <vt:lpstr>Теория справедливости Дж. Адамса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Мотивация деятельности в менеджменте</dc:title>
  <dc:creator>Customer</dc:creator>
  <cp:lastModifiedBy>d1gital</cp:lastModifiedBy>
  <cp:revision>57</cp:revision>
  <dcterms:created xsi:type="dcterms:W3CDTF">2009-03-30T14:24:16Z</dcterms:created>
  <dcterms:modified xsi:type="dcterms:W3CDTF">2015-04-03T07:19:12Z</dcterms:modified>
</cp:coreProperties>
</file>